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8" r:id="rId3"/>
    <p:sldId id="259" r:id="rId4"/>
    <p:sldId id="257" r:id="rId5"/>
    <p:sldId id="260" r:id="rId6"/>
    <p:sldId id="262" r:id="rId7"/>
    <p:sldId id="261" r:id="rId8"/>
    <p:sldId id="256" r:id="rId9"/>
    <p:sldId id="263" r:id="rId10"/>
    <p:sldId id="264" r:id="rId11"/>
    <p:sldId id="266" r:id="rId12"/>
    <p:sldId id="268" r:id="rId13"/>
    <p:sldId id="272" r:id="rId15"/>
    <p:sldId id="273" r:id="rId16"/>
    <p:sldId id="269" r:id="rId17"/>
    <p:sldId id="270" r:id="rId18"/>
    <p:sldId id="27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4ADC9-A90C-4161-B0E0-D1289F57AA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C4B27-C082-4BEC-A31C-EF7DE18849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C4B27-C082-4BEC-A31C-EF7DE18849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3823-10BD-4236-BF62-AD89095F07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D3C88-693F-4FB7-800B-C98B7665F56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3948" y="1303127"/>
            <a:ext cx="9653052" cy="5390515"/>
            <a:chOff x="1014948" y="818499"/>
            <a:chExt cx="9653052" cy="5390515"/>
          </a:xfrm>
        </p:grpSpPr>
        <p:sp>
          <p:nvSpPr>
            <p:cNvPr id="5" name="文本框 4"/>
            <p:cNvSpPr txBox="1"/>
            <p:nvPr/>
          </p:nvSpPr>
          <p:spPr>
            <a:xfrm>
              <a:off x="1014948" y="818499"/>
              <a:ext cx="96530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机械手是机器人机械系统主体。 它由众多活动的、相互连接在一起的</a:t>
              </a:r>
              <a:r>
                <a:rPr lang="zh-CN" altLang="en-US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关节（</a:t>
              </a: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轴）</a:t>
              </a:r>
              <a:r>
                <a:rPr lang="zh-CN" altLang="en-US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组成</a:t>
              </a: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。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014948" y="1218609"/>
              <a:ext cx="6973351" cy="4299110"/>
              <a:chOff x="1014948" y="1127588"/>
              <a:chExt cx="6973351" cy="429911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14948" y="1127588"/>
                <a:ext cx="6973351" cy="429911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5979920" y="2563646"/>
                <a:ext cx="2008379" cy="1426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A1</a:t>
                </a:r>
                <a:br>
                  <a:rPr lang="en-US" altLang="zh-CN" sz="20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</a:br>
                <a:r>
                  <a:rPr lang="en-US" altLang="zh-CN" sz="20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...</a:t>
                </a:r>
                <a:br>
                  <a:rPr lang="en-US" altLang="zh-CN" sz="20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</a:br>
                <a:r>
                  <a:rPr lang="en-US" altLang="zh-CN" sz="20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A6</a:t>
                </a:r>
                <a:br>
                  <a:rPr lang="en-US" altLang="zh-CN" sz="20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</a:br>
                <a:r>
                  <a:rPr lang="zh-CN" altLang="en-US" sz="20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机器人轴 </a:t>
                </a:r>
                <a:r>
                  <a:rPr lang="en-US" altLang="zh-CN" sz="20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1 </a:t>
                </a:r>
                <a:r>
                  <a:rPr lang="zh-CN" altLang="en-US" sz="2000" b="1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至 </a:t>
                </a:r>
                <a:r>
                  <a:rPr lang="en-US" altLang="zh-CN" sz="2000" b="1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6</a:t>
                </a:r>
                <a:endParaRPr lang="zh-CN" altLang="en-US" sz="20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014948" y="5563854"/>
              <a:ext cx="91522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各根轴的运动通过伺服电机有针对性的调控而实现。 这些伺服电机通过减速器</a:t>
              </a:r>
              <a:b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</a:b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与机械手的各部件相连</a:t>
              </a:r>
              <a:r>
                <a:rPr lang="zh-CN" altLang="en-US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。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141163" y="267179"/>
            <a:ext cx="446786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什么是机械手？</a:t>
            </a:r>
            <a:endParaRPr lang="zh-CN" altLang="en-US" sz="48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8962" y="923330"/>
            <a:ext cx="6695238" cy="5761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90114" y="93345"/>
            <a:ext cx="752856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黑体" panose="02010609060101010101" charset="-122"/>
                <a:ea typeface="黑体" panose="02010609060101010101" charset="-122"/>
              </a:rPr>
              <a:t>机器人在世界坐标系中运动</a:t>
            </a:r>
            <a:endParaRPr lang="zh-CN" altLang="en-US" sz="4800" b="1" cap="none" spc="0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2000" y="1358900"/>
            <a:ext cx="42545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世界坐标系</a:t>
            </a:r>
            <a:endParaRPr lang="en-US" altLang="zh-CN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在标准设置下，世界坐标系位于机器人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底座中，是机器人最为基础的坐标系。</a:t>
            </a:r>
            <a:endParaRPr lang="en-US" altLang="zh-CN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其依据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笛卡尔坐标系，基本上所有的机器人都有使用。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笛卡尔坐标系的方向定义为：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面向机器人的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前方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（一般而言机器人后方有各种线缆的插槽），伸出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右手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，大拇指，食指，中指两两各成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90°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垂直状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，食指指向机器人前方，大拇指指向上方。这时食指的指向就是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轴的正方向，中指为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轴的正方向，大拇指指向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Z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轴的正方向。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7367" y="1995649"/>
            <a:ext cx="6733333" cy="33142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98930" y="366068"/>
            <a:ext cx="884174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在世界坐标系中的手动移动原理</a:t>
            </a:r>
            <a:endParaRPr lang="zh-CN" altLang="en-US" sz="4800" b="1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300" y="1665210"/>
            <a:ext cx="5103067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在坐标系中可以两种不同的方式移动机器人：</a:t>
            </a:r>
            <a:endParaRPr lang="zh-CN" altLang="en-US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沿坐标系的坐标轴方向平移 （直线）： 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Z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环绕着坐标系的坐标轴方向转动 （旋转 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回转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角度 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 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endParaRPr lang="zh-CN" altLang="en-US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！！！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注意：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对应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对应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Z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对应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869" y="3909639"/>
            <a:ext cx="308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 sz="2400" b="1" dirty="0" smtClean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400" b="1" dirty="0" smtClean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lang="zh-CN" altLang="en-US" sz="2400" b="1" dirty="0" smtClean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400" b="1" dirty="0" smtClean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</a:t>
            </a:r>
            <a:r>
              <a:rPr lang="zh-CN" altLang="en-US" sz="2400" b="1" dirty="0" smtClean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的旋转方向</a:t>
            </a:r>
            <a:endParaRPr lang="zh-CN" altLang="en-US" sz="2400" b="1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300" y="4663604"/>
            <a:ext cx="5245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笛卡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尔坐标系（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Z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）的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正方向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，围绕坐标轴的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顺时针方向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是其的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正方向</a:t>
            </a:r>
            <a:endParaRPr lang="en-US" altLang="zh-CN" dirty="0" smtClean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反之，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笛卡尔坐标系（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Z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负方向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，围绕坐标轴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逆时针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方向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是其的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正方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向</a:t>
            </a:r>
            <a:endParaRPr lang="en-US" altLang="zh-CN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75472" y="945792"/>
            <a:ext cx="11151428" cy="2540508"/>
            <a:chOff x="1065972" y="723393"/>
            <a:chExt cx="11151428" cy="254050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/>
            <a:srcRect r="-317" b="49669"/>
            <a:stretch>
              <a:fillRect/>
            </a:stretch>
          </p:blipFill>
          <p:spPr>
            <a:xfrm>
              <a:off x="4186376" y="723393"/>
              <a:ext cx="8031024" cy="254050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065972" y="1793592"/>
              <a:ext cx="3611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1. </a:t>
              </a:r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选择轴作为移动键的选项。</a:t>
              </a:r>
              <a:endPara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973288" y="1412247"/>
              <a:ext cx="431800" cy="444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 dirty="0" smtClean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337439" y="837692"/>
              <a:ext cx="431800" cy="444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黑体" panose="02010609060101010101" charset="-122"/>
                  <a:ea typeface="黑体" panose="02010609060101010101" charset="-122"/>
                </a:rPr>
                <a:t>2</a:t>
              </a:r>
              <a:endParaRPr lang="en-US" altLang="zh-CN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6821288" y="969006"/>
              <a:ext cx="576000" cy="57455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397288" y="1282192"/>
              <a:ext cx="576000" cy="57455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75472" y="3524979"/>
            <a:ext cx="10207719" cy="3161905"/>
            <a:chOff x="660398" y="3267129"/>
            <a:chExt cx="10207719" cy="3161905"/>
          </a:xfrm>
        </p:grpSpPr>
        <p:sp>
          <p:nvSpPr>
            <p:cNvPr id="12" name="矩形 11"/>
            <p:cNvSpPr/>
            <p:nvPr/>
          </p:nvSpPr>
          <p:spPr>
            <a:xfrm>
              <a:off x="660398" y="4527122"/>
              <a:ext cx="4432302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i="0" dirty="0" smtClean="0">
                  <a:solidFill>
                    <a:srgbClr val="000000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2. </a:t>
              </a:r>
              <a:r>
                <a:rPr lang="zh-CN" altLang="en-US" sz="2000" i="0" dirty="0" smtClean="0">
                  <a:solidFill>
                    <a:srgbClr val="000000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设置手动倍率。</a:t>
              </a:r>
              <a:endParaRPr lang="en-US" altLang="zh-CN" sz="2000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r>
                <a:rPr lang="zh-CN" altLang="en-US" sz="2000" dirty="0" smtClean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也可通过按键进行调节</a:t>
              </a:r>
              <a:endPara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8593" y="3267129"/>
              <a:ext cx="6809524" cy="3161905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2616974" y="115602"/>
            <a:ext cx="695833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执行</a:t>
            </a:r>
            <a:r>
              <a:rPr lang="zh-CN" altLang="en-US" sz="4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平移（世界坐标</a:t>
            </a:r>
            <a:r>
              <a:rPr lang="zh-CN" altLang="en-US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系</a:t>
            </a:r>
            <a:r>
              <a:rPr lang="zh-CN" altLang="en-US" sz="4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3690" y="1345684"/>
            <a:ext cx="4373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 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将确认开关按至中间挡位并按住。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3690" y="4641333"/>
            <a:ext cx="6078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 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按下正或负移动键，使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其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朝正方向或反方向运动。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1268" y="203200"/>
            <a:ext cx="5740015" cy="2654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51" y="3373088"/>
            <a:ext cx="5419048" cy="333671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93690" y="2857500"/>
            <a:ext cx="9264721" cy="666480"/>
            <a:chOff x="493690" y="2893827"/>
            <a:chExt cx="9264721" cy="666480"/>
          </a:xfrm>
        </p:grpSpPr>
        <p:grpSp>
          <p:nvGrpSpPr>
            <p:cNvPr id="9" name="组合 8"/>
            <p:cNvGrpSpPr/>
            <p:nvPr/>
          </p:nvGrpSpPr>
          <p:grpSpPr>
            <a:xfrm>
              <a:off x="5328786" y="2893827"/>
              <a:ext cx="4429625" cy="666480"/>
              <a:chOff x="5328786" y="2893827"/>
              <a:chExt cx="4429625" cy="666480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1268" y="2893827"/>
                <a:ext cx="3857143" cy="466667"/>
              </a:xfrm>
              <a:prstGeom prst="rect">
                <a:avLst/>
              </a:prstGeom>
            </p:spPr>
          </p:pic>
          <p:sp>
            <p:nvSpPr>
              <p:cNvPr id="12" name="椭圆 11"/>
              <p:cNvSpPr>
                <a:spLocks noChangeAspect="1"/>
              </p:cNvSpPr>
              <p:nvPr/>
            </p:nvSpPr>
            <p:spPr>
              <a:xfrm>
                <a:off x="5328786" y="3289757"/>
                <a:ext cx="270425" cy="2705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en-US" altLang="zh-CN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flipH="1">
                <a:off x="5582379" y="3224027"/>
                <a:ext cx="990219" cy="1672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本框 9"/>
            <p:cNvSpPr txBox="1"/>
            <p:nvPr/>
          </p:nvSpPr>
          <p:spPr>
            <a:xfrm>
              <a:off x="493690" y="2973174"/>
              <a:ext cx="39767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4.</a:t>
              </a:r>
              <a:r>
                <a:rPr lang="zh-CN" altLang="en-US" sz="2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待</a:t>
              </a:r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状态栏中</a:t>
              </a:r>
              <a:r>
                <a:rPr lang="zh-CN" altLang="en-US" sz="2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标记①处变为绿色</a:t>
              </a:r>
              <a:endPara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68187" y="2972286"/>
            <a:ext cx="5847619" cy="3885714"/>
            <a:chOff x="0" y="3226792"/>
            <a:chExt cx="5847619" cy="388571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3229429"/>
              <a:ext cx="3066667" cy="362857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6667" y="3226792"/>
              <a:ext cx="2780952" cy="3885714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1803223" y="115570"/>
            <a:ext cx="202184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6D</a:t>
            </a:r>
            <a:r>
              <a:rPr lang="zh-CN" alt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鼠标</a:t>
            </a:r>
            <a:endParaRPr lang="zh-CN" altLang="en-US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30094" y="822449"/>
            <a:ext cx="5961905" cy="3942857"/>
            <a:chOff x="1794066" y="360065"/>
            <a:chExt cx="5961905" cy="394285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066" y="360065"/>
              <a:ext cx="3066667" cy="365714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733" y="360065"/>
              <a:ext cx="2895238" cy="3942857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661340" y="1530991"/>
            <a:ext cx="470474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6D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鼠标的位置可根据人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机器人的位置进行相应调整。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71915" y="3760901"/>
            <a:ext cx="2440373" cy="406365"/>
          </a:xfrm>
          <a:prstGeom prst="ellips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鼠标移动方向</a:t>
            </a:r>
            <a:endParaRPr lang="zh-CN" altLang="en-US" sz="2000" b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067319" y="3557718"/>
            <a:ext cx="2440373" cy="406365"/>
          </a:xfrm>
          <a:prstGeom prst="ellips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鼠标移动方向</a:t>
            </a:r>
            <a:endParaRPr lang="zh-CN" altLang="en-US" sz="2000" b="1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75906" y="2553312"/>
            <a:ext cx="2812268" cy="406365"/>
          </a:xfrm>
          <a:prstGeom prst="ellips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机器人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移动方向</a:t>
            </a:r>
            <a:endParaRPr lang="zh-CN" altLang="en-US" sz="20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01445" y="5478892"/>
            <a:ext cx="2812268" cy="406365"/>
          </a:xfrm>
          <a:prstGeom prst="ellips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机器人</a:t>
            </a:r>
            <a:r>
              <a:rPr lang="zh-CN" altLang="en-US" sz="2000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移动方向</a:t>
            </a:r>
            <a:endParaRPr lang="zh-CN" altLang="en-US" sz="20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85505" y="134470"/>
            <a:ext cx="3267075" cy="6682740"/>
            <a:chOff x="0" y="283385"/>
            <a:chExt cx="3267075" cy="668274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378000"/>
              <a:ext cx="2716875" cy="6480000"/>
              <a:chOff x="-406400" y="-2408190"/>
              <a:chExt cx="2716875" cy="648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-406400" y="-2408190"/>
                <a:ext cx="2716875" cy="3240000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406400" y="831810"/>
                <a:ext cx="2716875" cy="3240000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2804795" y="283385"/>
              <a:ext cx="462280" cy="6682740"/>
            </a:xfrm>
            <a:prstGeom prst="rect">
              <a:avLst/>
            </a:prstGeom>
            <a:noFill/>
          </p:spPr>
          <p:txBody>
            <a:bodyPr vert="wordArtVertRtl" wrap="square" rtlCol="0">
              <a:spAutoFit/>
            </a:bodyPr>
            <a:lstStyle/>
            <a:p>
              <a:r>
                <a:rPr lang="zh-CN" altLang="en-US" b="1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以</a:t>
              </a:r>
              <a:r>
                <a:rPr lang="en-US" altLang="zh-CN" b="1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</a:t>
              </a:r>
              <a:r>
                <a:rPr lang="zh-CN" altLang="en-US" b="1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度为基准的</a:t>
              </a:r>
              <a:r>
                <a:rPr lang="en-US" altLang="zh-CN" b="1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3D</a:t>
              </a:r>
              <a:r>
                <a:rPr lang="zh-CN" altLang="en-US" b="1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鼠标的全局坐标系指向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90845" y="809030"/>
            <a:ext cx="8350754" cy="5934670"/>
            <a:chOff x="1567945" y="923330"/>
            <a:chExt cx="8350754" cy="5934670"/>
          </a:xfrm>
        </p:grpSpPr>
        <p:grpSp>
          <p:nvGrpSpPr>
            <p:cNvPr id="12" name="组合 11"/>
            <p:cNvGrpSpPr/>
            <p:nvPr/>
          </p:nvGrpSpPr>
          <p:grpSpPr>
            <a:xfrm>
              <a:off x="1567946" y="923330"/>
              <a:ext cx="8350753" cy="2950864"/>
              <a:chOff x="3923621" y="923330"/>
              <a:chExt cx="8043432" cy="270000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7492" y="923330"/>
                <a:ext cx="5549561" cy="2700000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3923621" y="1723970"/>
                <a:ext cx="2394535" cy="646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平移</a:t>
                </a:r>
                <a:r>
                  <a:rPr lang="en-US" altLang="zh-CN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(X</a:t>
                </a:r>
                <a:r>
                  <a:rPr lang="zh-CN" altLang="en-US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、</a:t>
                </a:r>
                <a:r>
                  <a:rPr lang="en-US" altLang="zh-CN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Y</a:t>
                </a:r>
                <a:r>
                  <a:rPr lang="zh-CN" altLang="en-US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、</a:t>
                </a:r>
                <a:r>
                  <a:rPr lang="en-US" altLang="zh-CN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Z):</a:t>
                </a:r>
                <a:endParaRPr lang="en-US" altLang="zh-CN" sz="2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按住并拖动 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6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D </a:t>
                </a:r>
                <a:r>
                  <a:rPr lang="zh-CN" altLang="en-US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鼠标</a:t>
                </a:r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567945" y="3890664"/>
              <a:ext cx="8350754" cy="2967336"/>
              <a:chOff x="3876166" y="3765753"/>
              <a:chExt cx="8090887" cy="2700000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6464" y="3765753"/>
                <a:ext cx="5590589" cy="2700000"/>
              </a:xfrm>
              <a:prstGeom prst="rect">
                <a:avLst/>
              </a:prstGeom>
            </p:spPr>
          </p:pic>
          <p:sp>
            <p:nvSpPr>
              <p:cNvPr id="15" name="矩形 14"/>
              <p:cNvSpPr/>
              <p:nvPr/>
            </p:nvSpPr>
            <p:spPr>
              <a:xfrm>
                <a:off x="3876166" y="4582172"/>
                <a:ext cx="2401280" cy="643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转动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(</a:t>
                </a:r>
                <a:r>
                  <a:rPr lang="en-US" altLang="zh-CN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A</a:t>
                </a:r>
                <a:r>
                  <a:rPr lang="zh-CN" altLang="en-US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、</a:t>
                </a:r>
                <a:r>
                  <a:rPr lang="en-US" altLang="zh-CN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B</a:t>
                </a:r>
                <a:r>
                  <a:rPr lang="zh-CN" altLang="en-US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、</a:t>
                </a:r>
                <a:r>
                  <a:rPr lang="en-US" altLang="zh-CN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C):</a:t>
                </a:r>
                <a:endParaRPr lang="en-US" altLang="zh-CN" sz="2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  <a:p>
                <a:r>
                  <a:rPr lang="zh-CN" altLang="en-US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转动并摆动 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6</a:t>
                </a:r>
                <a:r>
                  <a:rPr lang="en-US" altLang="zh-CN" sz="2000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D </a:t>
                </a:r>
                <a:r>
                  <a:rPr lang="zh-CN" altLang="en-US" sz="2000" dirty="0" smtClean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鼠标</a:t>
                </a:r>
                <a:endParaRPr lang="zh-CN" altLang="en-US" sz="200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4350872" y="-20806"/>
            <a:ext cx="385826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6D</a:t>
            </a:r>
            <a:r>
              <a:rPr lang="zh-CN" alt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鼠标的使用</a:t>
            </a:r>
            <a:endParaRPr lang="zh-CN" altLang="en-US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2310" y="2369185"/>
            <a:ext cx="429006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通过移动滑动</a:t>
            </a:r>
            <a:r>
              <a:rPr lang="zh-CN" altLang="en-US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调节器</a:t>
            </a:r>
            <a:r>
              <a:rPr lang="en-US" altLang="zh-CN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来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调节 </a:t>
            </a:r>
            <a:r>
              <a:rPr lang="zh-CN" altLang="en-US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</a:t>
            </a:r>
            <a:endParaRPr lang="zh-CN" altLang="en-US" sz="2000" dirty="0" smtClea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KCP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zh-CN" altLang="en-US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位置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92000" y="842094"/>
            <a:ext cx="7200000" cy="324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5528" y="125730"/>
            <a:ext cx="7210027" cy="8299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</a:t>
            </a:r>
            <a:r>
              <a:rPr lang="en-US" altLang="zh-CN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6D</a:t>
            </a:r>
            <a:r>
              <a:rPr lang="zh-CN" alt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鼠标移动机器人</a:t>
            </a:r>
            <a:endParaRPr lang="zh-CN" altLang="en-US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92000" y="3819198"/>
            <a:ext cx="4857143" cy="2857143"/>
            <a:chOff x="5360333" y="4082093"/>
            <a:chExt cx="4857143" cy="285714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333" y="4082093"/>
              <a:ext cx="4857143" cy="2857143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8388310" y="4631058"/>
              <a:ext cx="431800" cy="444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 dirty="0" smtClean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069104" y="5288415"/>
              <a:ext cx="431800" cy="444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黑体" panose="02010609060101010101" charset="-122"/>
                  <a:ea typeface="黑体" panose="02010609060101010101" charset="-122"/>
                </a:rPr>
                <a:t>2</a:t>
              </a:r>
              <a:endParaRPr lang="en-US" altLang="zh-CN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7500904" y="5409170"/>
              <a:ext cx="576000" cy="57455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983777" y="4897239"/>
              <a:ext cx="468000" cy="46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02371" y="5025490"/>
            <a:ext cx="4707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选择世界坐标系作为 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鼠标的选项</a:t>
            </a:r>
            <a:r>
              <a:rPr lang="zh-CN" altLang="en-US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0940" y="526534"/>
            <a:ext cx="2341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 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设置手动倍率。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0940" y="107383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en-US" altLang="zh-CN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en-US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确认开关按至中间挡位并按住</a:t>
            </a:r>
            <a:r>
              <a:rPr lang="zh-CN" altLang="en-US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962" y="1616361"/>
            <a:ext cx="4487673" cy="51038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0940" y="3968234"/>
            <a:ext cx="6096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6.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 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鼠标将机器人朝所需方向</a:t>
            </a:r>
            <a:r>
              <a:rPr lang="zh-CN" altLang="en-US" sz="200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移动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890940" y="1619790"/>
            <a:ext cx="3976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待状态栏</a:t>
            </a:r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处变为绿色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8980" y="1746885"/>
            <a:ext cx="370332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机器人机械系统由伺服电机控制运动，而该电机则由 </a:t>
            </a:r>
            <a:r>
              <a:rPr lang="en-US" altLang="zh-CN" sz="2400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KR C4 </a:t>
            </a:r>
            <a:r>
              <a:rPr lang="zh-CN" altLang="en-US" sz="2400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控制系统控制。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28120" y="1087362"/>
            <a:ext cx="4238095" cy="5358765"/>
            <a:chOff x="1983052" y="400110"/>
            <a:chExt cx="4238095" cy="53587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83052" y="400110"/>
              <a:ext cx="4238095" cy="49904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354017" y="5390575"/>
              <a:ext cx="19272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KR C4 </a:t>
              </a:r>
              <a:r>
                <a:rPr lang="zh-CN" altLang="en-US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控制柜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092655" y="80882"/>
            <a:ext cx="627888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谁控制机器人的运动？</a:t>
            </a:r>
            <a:endParaRPr lang="zh-CN" altLang="en-US" sz="48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19905"/>
            <a:ext cx="6180952" cy="52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16700" y="2953405"/>
            <a:ext cx="46482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KUKA 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机器人的操作通过手持操作器 （即 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KUKA </a:t>
            </a: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smartPAD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进行</a:t>
            </a:r>
            <a:endParaRPr lang="en-US" altLang="zh-CN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不同品牌的机器人都有其各自的名称，我们通常称之为</a:t>
            </a:r>
            <a:r>
              <a:rPr lang="zh-CN" altLang="en-US" sz="20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示教器</a:t>
            </a:r>
            <a:endParaRPr lang="zh-CN" altLang="en-US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66742" y="301030"/>
            <a:ext cx="692404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如何操作 </a:t>
            </a:r>
            <a:r>
              <a:rPr lang="en-US" altLang="zh-CN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KUKA </a:t>
            </a:r>
            <a:r>
              <a:rPr lang="zh-CN" altLang="en-US" sz="4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机器人</a:t>
            </a:r>
            <a:r>
              <a:rPr lang="zh-CN" alt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？</a:t>
            </a:r>
            <a:endParaRPr lang="zh-CN" alt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200"/>
            <a:ext cx="5207262" cy="57555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07262" y="222250"/>
            <a:ext cx="6573966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序号</a:t>
            </a:r>
            <a:r>
              <a:rPr lang="en-US" altLang="zh-CN" sz="16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	</a:t>
            </a:r>
            <a:r>
              <a:rPr lang="zh-CN" altLang="en-US" sz="16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作用</a:t>
            </a:r>
            <a:endParaRPr lang="en-US" altLang="zh-CN" sz="16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1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用于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拔下 </a:t>
            </a:r>
            <a:r>
              <a:rPr lang="en-US" altLang="zh-CN" sz="16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smartPAD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按钮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通过连接管理器切换运行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模式（如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T1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T2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AUT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	</a:t>
            </a:r>
            <a:r>
              <a:rPr lang="zh-CN" altLang="en-US" sz="16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紧急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停止键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 用于在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危险情况下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关停机器人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	3D 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鼠标。 用于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手动移动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机器人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移动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键。 用于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手动移动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机器人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用于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设定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倍率的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按键</a:t>
            </a:r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用于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设定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手动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倍率的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按键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主菜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单按键。 用来在 </a:t>
            </a:r>
            <a:r>
              <a:rPr lang="en-US" altLang="zh-CN" sz="16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smartHMI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上将菜单项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显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示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出来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工艺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键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10	</a:t>
            </a:r>
            <a:r>
              <a:rPr lang="zh-CN" altLang="en-US" sz="16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启动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键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 通过启动键可启动一个程序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	</a:t>
            </a:r>
            <a:r>
              <a:rPr lang="zh-CN" altLang="en-US" sz="16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逆向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启动键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 用逆向启动键可逆向启动一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个程序。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停止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键。 用停止键可暂停正运行中的程序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altLang="zh-CN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b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13	</a:t>
            </a: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键盘按键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43281" y="1524251"/>
            <a:ext cx="6295238" cy="4038095"/>
            <a:chOff x="408381" y="1321051"/>
            <a:chExt cx="6295238" cy="4038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8381" y="1321051"/>
              <a:ext cx="6295238" cy="4038095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4381500" y="3136899"/>
              <a:ext cx="393700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889250" y="1752600"/>
              <a:ext cx="393700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517650" y="2933699"/>
              <a:ext cx="393700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285009" y="2349500"/>
              <a:ext cx="393700" cy="78740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696769" y="2476500"/>
              <a:ext cx="393700" cy="45719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2</a:t>
              </a:r>
              <a:endParaRPr lang="en-US" altLang="zh-CN" b="1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370955" y="1877060"/>
            <a:ext cx="5565140" cy="233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0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序号</a:t>
            </a:r>
            <a:r>
              <a:rPr lang="en-US" altLang="zh-CN" sz="20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		</a:t>
            </a:r>
            <a:r>
              <a:rPr lang="zh-CN" altLang="en-US" sz="20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作用</a:t>
            </a:r>
            <a:endParaRPr lang="en-US" altLang="zh-CN" sz="2000" b="1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1.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确认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开关。其作用是在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T1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模式下使机器人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伺服上电，上电后可移动机器人。共有三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个档位（完全松开、完全按下和中间档），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仅在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中间档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有效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2.	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启动键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 通过启动键可启动一个程序。</a:t>
            </a:r>
            <a:b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80832" y="-12700"/>
            <a:ext cx="658368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KUKA </a:t>
            </a:r>
            <a:r>
              <a:rPr lang="zh-CN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机器人的</a:t>
            </a:r>
            <a:r>
              <a:rPr lang="zh-CN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运行方式</a:t>
            </a:r>
            <a:endParaRPr lang="zh-CN" alt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2100" y="910630"/>
            <a:ext cx="48387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 </a:t>
            </a: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KCP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上转动用于连接管理器的开关。 连接管理器随即显示。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800" y="793044"/>
            <a:ext cx="6489700" cy="27903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2238" y="1954467"/>
            <a:ext cx="4465044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选择运行方式。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T1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（手动慢速运行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T2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（手动快速运行）</a:t>
            </a:r>
            <a:b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AUT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（自动运行）</a:t>
            </a:r>
            <a:b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en-US" altLang="zh-CN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AUT EXT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（外部自动运行）</a:t>
            </a:r>
            <a:b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只有在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T1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模式下才可以通过示教器手动操作机器人</a:t>
            </a:r>
            <a:endParaRPr lang="zh-CN" altLang="en-US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594" y="3580168"/>
            <a:ext cx="6542857" cy="19523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2100" y="4312597"/>
            <a:ext cx="50927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 </a:t>
            </a:r>
            <a:r>
              <a:rPr lang="zh-CN" altLang="en-US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将用于连接管理器的开关再次转回初始位置。</a:t>
            </a:r>
            <a:br>
              <a:rPr lang="zh-CN" altLang="en-US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zh-CN" altLang="en-US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所选的运行方式会显示在 </a:t>
            </a:r>
            <a:r>
              <a:rPr lang="en-US" altLang="zh-CN" i="0" dirty="0" err="1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smartPAD</a:t>
            </a:r>
            <a:r>
              <a:rPr lang="en-US" altLang="zh-CN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的状态栏中。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594" y="5572022"/>
            <a:ext cx="6647619" cy="9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399" y="1196945"/>
            <a:ext cx="6477000" cy="5461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16000" y="3219559"/>
            <a:ext cx="40894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各根轴从下 （机器人的足部）到上 （机器人法兰）编号及旋转方向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54959" y="147320"/>
            <a:ext cx="627888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单独运动机器人的各轴</a:t>
            </a:r>
            <a:endParaRPr lang="zh-CN" altLang="en-US" sz="48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89102" y="158234"/>
            <a:ext cx="367819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</a:rPr>
              <a:t>操作步骤</a:t>
            </a:r>
            <a:endParaRPr lang="zh-CN" altLang="en-US" sz="2400" b="1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398" y="1607026"/>
            <a:ext cx="3514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选择轴作为移动键的选项。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058593" y="709517"/>
            <a:ext cx="4525861" cy="2557612"/>
            <a:chOff x="4174502" y="700861"/>
            <a:chExt cx="4525861" cy="2557612"/>
          </a:xfrm>
        </p:grpSpPr>
        <p:grpSp>
          <p:nvGrpSpPr>
            <p:cNvPr id="8" name="组合 7"/>
            <p:cNvGrpSpPr/>
            <p:nvPr/>
          </p:nvGrpSpPr>
          <p:grpSpPr>
            <a:xfrm>
              <a:off x="4174502" y="700861"/>
              <a:ext cx="4525861" cy="2557612"/>
              <a:chOff x="3855394" y="158234"/>
              <a:chExt cx="4525861" cy="255761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855394" y="158234"/>
                <a:ext cx="4525861" cy="2557612"/>
              </a:xfrm>
              <a:prstGeom prst="rect">
                <a:avLst/>
              </a:prstGeom>
            </p:spPr>
          </p:pic>
          <p:sp>
            <p:nvSpPr>
              <p:cNvPr id="7" name="椭圆 6"/>
              <p:cNvSpPr/>
              <p:nvPr/>
            </p:nvSpPr>
            <p:spPr>
              <a:xfrm>
                <a:off x="6118324" y="1193535"/>
                <a:ext cx="485675" cy="487010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6823116" y="1510191"/>
              <a:ext cx="431800" cy="444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 dirty="0" smtClean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351748" y="795936"/>
              <a:ext cx="431800" cy="444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黑体" panose="02010609060101010101" charset="-122"/>
                  <a:ea typeface="黑体" panose="02010609060101010101" charset="-122"/>
                </a:rPr>
                <a:t>2</a:t>
              </a:r>
              <a:endParaRPr lang="en-US" altLang="zh-CN" b="1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0398" y="3267129"/>
            <a:ext cx="10325235" cy="3161905"/>
            <a:chOff x="660398" y="3267129"/>
            <a:chExt cx="10325235" cy="3161905"/>
          </a:xfrm>
        </p:grpSpPr>
        <p:sp>
          <p:nvSpPr>
            <p:cNvPr id="11" name="矩形 10"/>
            <p:cNvSpPr/>
            <p:nvPr/>
          </p:nvSpPr>
          <p:spPr>
            <a:xfrm>
              <a:off x="660398" y="4527122"/>
              <a:ext cx="443230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i="0" dirty="0" smtClean="0">
                  <a:solidFill>
                    <a:srgbClr val="000000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2. </a:t>
              </a:r>
              <a:r>
                <a:rPr lang="zh-CN" altLang="en-US" sz="2000" i="0" dirty="0" smtClean="0">
                  <a:solidFill>
                    <a:srgbClr val="000000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设置手动倍率。</a:t>
              </a:r>
              <a:endParaRPr lang="en-US" altLang="zh-CN" sz="2000" i="0" dirty="0" smtClean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r>
                <a:rPr lang="en-US" altLang="zh-CN" sz="2000" dirty="0">
                  <a:solidFill>
                    <a:srgbClr val="00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	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也可通过按键进行调节</a:t>
              </a:r>
              <a:endPara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6109" y="3267129"/>
              <a:ext cx="6809524" cy="31619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93690" y="5060434"/>
            <a:ext cx="6405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 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按下正或负移动键，以使轴朝正方向或反方向运动。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528" y="3755727"/>
            <a:ext cx="3657143" cy="300952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93690" y="127000"/>
            <a:ext cx="9921960" cy="2667000"/>
            <a:chOff x="682540" y="0"/>
            <a:chExt cx="9921960" cy="2667000"/>
          </a:xfrm>
        </p:grpSpPr>
        <p:sp>
          <p:nvSpPr>
            <p:cNvPr id="4" name="矩形 3"/>
            <p:cNvSpPr/>
            <p:nvPr/>
          </p:nvSpPr>
          <p:spPr>
            <a:xfrm>
              <a:off x="682540" y="1133445"/>
              <a:ext cx="42835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3. </a:t>
              </a:r>
              <a:r>
                <a:rPr lang="zh-CN" altLang="en-US" sz="2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将确认开关按至中间挡位并按住。</a:t>
              </a:r>
              <a:endPara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6085" y="0"/>
              <a:ext cx="5638415" cy="2667000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493690" y="2893827"/>
            <a:ext cx="8140688" cy="1009875"/>
            <a:chOff x="493690" y="2893827"/>
            <a:chExt cx="8140688" cy="1009875"/>
          </a:xfrm>
        </p:grpSpPr>
        <p:grpSp>
          <p:nvGrpSpPr>
            <p:cNvPr id="10" name="组合 9"/>
            <p:cNvGrpSpPr/>
            <p:nvPr/>
          </p:nvGrpSpPr>
          <p:grpSpPr>
            <a:xfrm>
              <a:off x="4777235" y="2893827"/>
              <a:ext cx="3857143" cy="1009875"/>
              <a:chOff x="4777235" y="2893827"/>
              <a:chExt cx="3857143" cy="100987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235" y="2893827"/>
                <a:ext cx="3857143" cy="466667"/>
              </a:xfrm>
              <a:prstGeom prst="rect">
                <a:avLst/>
              </a:prstGeom>
            </p:spPr>
          </p:pic>
          <p:sp>
            <p:nvSpPr>
              <p:cNvPr id="8" name="椭圆 7"/>
              <p:cNvSpPr>
                <a:spLocks noChangeAspect="1"/>
              </p:cNvSpPr>
              <p:nvPr/>
            </p:nvSpPr>
            <p:spPr>
              <a:xfrm>
                <a:off x="5341486" y="3633152"/>
                <a:ext cx="270425" cy="2705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en-US" altLang="zh-CN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5480779" y="3256747"/>
                <a:ext cx="0" cy="376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/>
            <p:cNvSpPr txBox="1"/>
            <p:nvPr/>
          </p:nvSpPr>
          <p:spPr>
            <a:xfrm>
              <a:off x="493690" y="3175828"/>
              <a:ext cx="39767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4.</a:t>
              </a:r>
              <a:r>
                <a:rPr lang="zh-CN" altLang="en-US" sz="2000" dirty="0" smtClean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待状态栏中标记①处变为绿色</a:t>
              </a:r>
              <a:endPara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1742</Words>
  <Application>WPS 演示</Application>
  <PresentationFormat>宽屏</PresentationFormat>
  <Paragraphs>166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ArialUnicodeMS</vt:lpstr>
      <vt:lpstr>Calibri</vt:lpstr>
      <vt:lpstr>微软雅黑</vt:lpstr>
      <vt:lpstr>Arial Unicode MS</vt:lpstr>
      <vt:lpstr>Calibri Light</vt:lpstr>
      <vt:lpstr>AMGDT</vt:lpstr>
      <vt:lpstr>Webdings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杨宁远</dc:creator>
  <cp:lastModifiedBy>卢刚</cp:lastModifiedBy>
  <cp:revision>27</cp:revision>
  <dcterms:created xsi:type="dcterms:W3CDTF">2016-07-21T07:36:00Z</dcterms:created>
  <dcterms:modified xsi:type="dcterms:W3CDTF">2018-06-28T03:36:44Z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